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8"/>
  </p:notesMasterIdLst>
  <p:sldIdLst>
    <p:sldId id="257" r:id="rId3"/>
    <p:sldId id="258" r:id="rId4"/>
    <p:sldId id="309" r:id="rId5"/>
    <p:sldId id="259" r:id="rId6"/>
    <p:sldId id="310" r:id="rId7"/>
    <p:sldId id="311" r:id="rId8"/>
    <p:sldId id="320" r:id="rId9"/>
    <p:sldId id="281" r:id="rId10"/>
    <p:sldId id="316" r:id="rId11"/>
    <p:sldId id="348" r:id="rId12"/>
    <p:sldId id="347" r:id="rId13"/>
    <p:sldId id="345" r:id="rId14"/>
    <p:sldId id="346" r:id="rId15"/>
    <p:sldId id="317" r:id="rId16"/>
    <p:sldId id="350"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261" r:id="rId35"/>
    <p:sldId id="341" r:id="rId36"/>
    <p:sldId id="342" r:id="rId37"/>
    <p:sldId id="344" r:id="rId38"/>
    <p:sldId id="337" r:id="rId39"/>
    <p:sldId id="338" r:id="rId40"/>
    <p:sldId id="321" r:id="rId41"/>
    <p:sldId id="262" r:id="rId42"/>
    <p:sldId id="327" r:id="rId43"/>
    <p:sldId id="295" r:id="rId44"/>
    <p:sldId id="294" r:id="rId45"/>
    <p:sldId id="322" r:id="rId46"/>
    <p:sldId id="323" r:id="rId4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345"/>
            <p14:sldId id="346"/>
            <p14:sldId id="317"/>
            <p14:sldId id="350"/>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 id="261"/>
          </p14:sldIdLst>
        </p14:section>
        <p14:section name="DevOps" id="{4C749A5E-3203-44C4-830B-3E5C0DA0BF88}">
          <p14:sldIdLst>
            <p14:sldId id="341"/>
            <p14:sldId id="342"/>
            <p14:sldId id="344"/>
            <p14:sldId id="337"/>
            <p14:sldId id="338"/>
          </p14:sldIdLst>
        </p14:section>
        <p14:section name="Benefits" id="{DBF4C712-5910-4D23-92B5-FD4B2C5DF7F6}">
          <p14:sldIdLst>
            <p14:sldId id="321"/>
            <p14:sldId id="262"/>
            <p14:sldId id="327"/>
            <p14:sldId id="295"/>
            <p14:sldId id="294"/>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0" autoAdjust="0"/>
    <p:restoredTop sz="88522" autoAdjust="0"/>
  </p:normalViewPr>
  <p:slideViewPr>
    <p:cSldViewPr snapToGrid="0" showGuides="1">
      <p:cViewPr>
        <p:scale>
          <a:sx n="66" d="100"/>
          <a:sy n="66" d="100"/>
        </p:scale>
        <p:origin x="1545" y="354"/>
      </p:cViewPr>
      <p:guideLst>
        <p:guide orient="horz" pos="2160"/>
        <p:guide pos="3840"/>
      </p:guideLst>
    </p:cSldViewPr>
  </p:slideViewPr>
  <p:notesTextViewPr>
    <p:cViewPr>
      <p:scale>
        <a:sx n="1" d="1"/>
        <a:sy n="1" d="1"/>
      </p:scale>
      <p:origin x="0" y="0"/>
    </p:cViewPr>
  </p:notesTextViewPr>
  <p:sorterViewPr>
    <p:cViewPr>
      <p:scale>
        <a:sx n="75" d="100"/>
        <a:sy n="75" d="100"/>
      </p:scale>
      <p:origin x="0" y="-16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10/19/2016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825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2CCDA-BB3F-4E64-97A2-0837FA521A9B}" type="slidenum">
              <a:rPr lang="en-US" smtClean="0"/>
              <a:t>35</a:t>
            </a:fld>
            <a:endParaRPr lang="en-US"/>
          </a:p>
        </p:txBody>
      </p:sp>
    </p:spTree>
    <p:extLst>
      <p:ext uri="{BB962C8B-B14F-4D97-AF65-F5344CB8AC3E}">
        <p14:creationId xmlns:p14="http://schemas.microsoft.com/office/powerpoint/2010/main" val="213412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72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8458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549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10/19/2016 9:56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10/19/2016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10/19/2016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10/19/2016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OfficeDev"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officespdev.uservoic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Command-Line Interface (CLI)</a:t>
            </a:r>
          </a:p>
        </p:txBody>
      </p:sp>
      <p:sp>
        <p:nvSpPr>
          <p:cNvPr id="8" name="Text Placeholder 7"/>
          <p:cNvSpPr>
            <a:spLocks noGrp="1"/>
          </p:cNvSpPr>
          <p:nvPr>
            <p:ph type="body" sz="quarter" idx="10"/>
          </p:nvPr>
        </p:nvSpPr>
        <p:spPr>
          <a:xfrm>
            <a:off x="269239" y="1189177"/>
            <a:ext cx="11653523" cy="5031121"/>
          </a:xfrm>
        </p:spPr>
        <p:txBody>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t>
            </a:r>
            <a:r>
              <a:rPr lang="en-US" dirty="0">
                <a:hlinkClick r:id="rId3"/>
              </a:rPr>
              <a:t>Azure CLI 2.0 Preview</a:t>
            </a:r>
            <a:endParaRPr lang="en-US" dirty="0"/>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sp>
        <p:nvSpPr>
          <p:cNvPr id="9" name="Rectangle 8"/>
          <p:cNvSpPr/>
          <p:nvPr/>
        </p:nvSpPr>
        <p:spPr bwMode="auto">
          <a:xfrm>
            <a:off x="801458" y="5641788"/>
            <a:ext cx="2300941" cy="472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1600528" y="1211263"/>
            <a:ext cx="8732510" cy="5130800"/>
          </a:xfrm>
          <a:prstGeom prst="rect">
            <a:avLst/>
          </a:prstGeom>
        </p:spPr>
      </p:pic>
    </p:spTree>
    <p:extLst>
      <p:ext uri="{BB962C8B-B14F-4D97-AF65-F5344CB8AC3E}">
        <p14:creationId xmlns:p14="http://schemas.microsoft.com/office/powerpoint/2010/main" val="1840677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86207" y="3758479"/>
              <a:ext cx="1713293" cy="568507"/>
              <a:chOff x="8159301" y="-695385"/>
              <a:chExt cx="2003600"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59301" y="-695385"/>
                <a:ext cx="627983" cy="664837"/>
                <a:chOff x="1493" y="-426"/>
                <a:chExt cx="5095" cy="5394"/>
              </a:xfrm>
              <a:solidFill>
                <a:schemeClr val="bg1"/>
              </a:solidFill>
            </p:grpSpPr>
            <p:sp>
              <p:nvSpPr>
                <p:cNvPr id="66" name="Freeform 28"/>
                <p:cNvSpPr>
                  <a:spLocks/>
                </p:cNvSpPr>
                <p:nvPr/>
              </p:nvSpPr>
              <p:spPr bwMode="auto">
                <a:xfrm>
                  <a:off x="3322" y="1261"/>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416" y="2894"/>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188" y="-92"/>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244" y="-426"/>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493" y="781"/>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CI/CD/DevOps</a:t>
            </a:r>
          </a:p>
        </p:txBody>
      </p:sp>
    </p:spTree>
    <p:extLst>
      <p:ext uri="{BB962C8B-B14F-4D97-AF65-F5344CB8AC3E}">
        <p14:creationId xmlns:p14="http://schemas.microsoft.com/office/powerpoint/2010/main" val="1070135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10"/>
            <a:ext cx="5378548" cy="1918979"/>
          </a:xfrm>
        </p:spPr>
        <p:txBody>
          <a:bodyPr/>
          <a:lstStyle/>
          <a:p>
            <a:r>
              <a:rPr lang="en-US" sz="3137" dirty="0"/>
              <a:t>DevOps is the union of people, process, and products to enable continuous delivery of value to our end users.</a:t>
            </a:r>
          </a:p>
        </p:txBody>
      </p:sp>
      <p:sp>
        <p:nvSpPr>
          <p:cNvPr id="5" name="Rectangle 4"/>
          <p:cNvSpPr/>
          <p:nvPr/>
        </p:nvSpPr>
        <p:spPr>
          <a:xfrm>
            <a:off x="1480386" y="6204415"/>
            <a:ext cx="2956259" cy="363946"/>
          </a:xfrm>
          <a:prstGeom prst="rect">
            <a:avLst/>
          </a:prstGeom>
        </p:spPr>
        <p:txBody>
          <a:bodyPr wrap="none">
            <a:spAutoFit/>
          </a:bodyPr>
          <a:lstStyle/>
          <a:p>
            <a:pPr algn="ctr" defTabSz="896386">
              <a:defRPr/>
            </a:pPr>
            <a:r>
              <a:rPr lang="en-US" sz="1765" kern="0" dirty="0">
                <a:solidFill>
                  <a:sysClr val="windowText" lastClr="000000"/>
                </a:solidFill>
                <a:hlinkClick r:id="rId3"/>
              </a:rPr>
              <a:t>http://</a:t>
            </a:r>
            <a:r>
              <a:rPr lang="en-US" sz="1765" kern="0" dirty="0" err="1">
                <a:solidFill>
                  <a:sysClr val="windowText" lastClr="000000"/>
                </a:solidFill>
                <a:hlinkClick r:id="rId3"/>
              </a:rPr>
              <a:t>bit.ly</a:t>
            </a:r>
            <a:r>
              <a:rPr lang="en-US" sz="1765" kern="0" dirty="0">
                <a:solidFill>
                  <a:sysClr val="windowText" lastClr="000000"/>
                </a:solidFill>
                <a:hlinkClick r:id="rId3"/>
              </a:rPr>
              <a:t>/</a:t>
            </a:r>
            <a:r>
              <a:rPr lang="en-US" sz="1765" kern="0" dirty="0" err="1">
                <a:solidFill>
                  <a:sysClr val="windowText" lastClr="000000"/>
                </a:solidFill>
                <a:hlinkClick r:id="rId3"/>
              </a:rPr>
              <a:t>WhatIs</a:t>
            </a:r>
            <a:r>
              <a:rPr lang="en-US" sz="1765" kern="0" dirty="0">
                <a:solidFill>
                  <a:sysClr val="windowText" lastClr="000000"/>
                </a:solidFill>
                <a:hlinkClick r:id="rId3"/>
              </a:rPr>
              <a:t>-DevOps</a:t>
            </a:r>
            <a:endParaRPr lang="en-US" sz="1765" kern="0" dirty="0">
              <a:solidFill>
                <a:sysClr val="windowText" lastClr="000000"/>
              </a:solidFill>
            </a:endParaRPr>
          </a:p>
        </p:txBody>
      </p:sp>
      <p:pic>
        <p:nvPicPr>
          <p:cNvPr id="7" name="Picture Placeholder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2485" b="12485"/>
          <a:stretch>
            <a:fillRect/>
          </a:stretch>
        </p:blipFill>
        <p:spPr/>
      </p:pic>
    </p:spTree>
    <p:extLst>
      <p:ext uri="{BB962C8B-B14F-4D97-AF65-F5344CB8AC3E}">
        <p14:creationId xmlns:p14="http://schemas.microsoft.com/office/powerpoint/2010/main" val="41886741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 (VSTS) / TFS</a:t>
            </a:r>
          </a:p>
        </p:txBody>
      </p:sp>
      <p:sp>
        <p:nvSpPr>
          <p:cNvPr id="3" name="Text Placeholder 2"/>
          <p:cNvSpPr>
            <a:spLocks noGrp="1"/>
          </p:cNvSpPr>
          <p:nvPr>
            <p:ph type="body" sz="quarter" idx="10"/>
          </p:nvPr>
        </p:nvSpPr>
        <p:spPr>
          <a:xfrm>
            <a:off x="269241" y="1189494"/>
            <a:ext cx="5378548" cy="4553554"/>
          </a:xfrm>
        </p:spPr>
        <p:txBody>
          <a:bodyPr/>
          <a:lstStyle/>
          <a:p>
            <a:r>
              <a:rPr lang="en-US" dirty="0"/>
              <a:t>Version Control</a:t>
            </a:r>
          </a:p>
          <a:p>
            <a:pPr lvl="1"/>
            <a:r>
              <a:rPr lang="en-US" dirty="0" err="1"/>
              <a:t>Git</a:t>
            </a:r>
            <a:r>
              <a:rPr lang="en-US" dirty="0"/>
              <a:t> and Team Foundation Version Control (TFVC)</a:t>
            </a:r>
          </a:p>
          <a:p>
            <a:pPr lvl="1"/>
            <a:r>
              <a:rPr lang="en-US" dirty="0"/>
              <a:t>Unlimited private repos</a:t>
            </a:r>
          </a:p>
          <a:p>
            <a:r>
              <a:rPr lang="en-US" dirty="0"/>
              <a:t>Agile Planning</a:t>
            </a:r>
          </a:p>
          <a:p>
            <a:pPr lvl="1"/>
            <a:r>
              <a:rPr lang="en-US" dirty="0"/>
              <a:t>Work item tracking</a:t>
            </a:r>
          </a:p>
          <a:p>
            <a:pPr lvl="1"/>
            <a:r>
              <a:rPr lang="en-US" dirty="0"/>
              <a:t>Kanban, backlogs, task boards</a:t>
            </a:r>
          </a:p>
          <a:p>
            <a:r>
              <a:rPr lang="en-US" dirty="0"/>
              <a:t>Continuous Integration</a:t>
            </a:r>
          </a:p>
          <a:p>
            <a:pPr lvl="1"/>
            <a:r>
              <a:rPr lang="en-US" dirty="0"/>
              <a:t>Cloud-hosted build agents</a:t>
            </a:r>
          </a:p>
          <a:p>
            <a:pPr lvl="1"/>
            <a:r>
              <a:rPr lang="en-US" dirty="0"/>
              <a:t>Build support for all mobile platforms</a:t>
            </a:r>
          </a:p>
          <a:p>
            <a:pPr lvl="1"/>
            <a:r>
              <a:rPr lang="en-US" dirty="0"/>
              <a:t>Integration with test clouds</a:t>
            </a:r>
          </a:p>
        </p:txBody>
      </p:sp>
      <p:pic>
        <p:nvPicPr>
          <p:cNvPr id="5" name="Picture 4"/>
          <p:cNvPicPr>
            <a:picLocks noChangeAspect="1"/>
          </p:cNvPicPr>
          <p:nvPr/>
        </p:nvPicPr>
        <p:blipFill>
          <a:blip r:embed="rId3"/>
          <a:stretch>
            <a:fillRect/>
          </a:stretch>
        </p:blipFill>
        <p:spPr>
          <a:xfrm>
            <a:off x="6021298" y="3877213"/>
            <a:ext cx="5378548" cy="20465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99" y="1189494"/>
            <a:ext cx="5391343" cy="2314208"/>
          </a:xfrm>
          <a:prstGeom prst="rect">
            <a:avLst/>
          </a:prstGeom>
        </p:spPr>
      </p:pic>
    </p:spTree>
    <p:extLst>
      <p:ext uri="{BB962C8B-B14F-4D97-AF65-F5344CB8AC3E}">
        <p14:creationId xmlns:p14="http://schemas.microsoft.com/office/powerpoint/2010/main" val="14509984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 Plugins</a:t>
            </a:r>
          </a:p>
        </p:txBody>
      </p:sp>
      <p:sp>
        <p:nvSpPr>
          <p:cNvPr id="5" name="Content Placeholder 4"/>
          <p:cNvSpPr>
            <a:spLocks noGrp="1"/>
          </p:cNvSpPr>
          <p:nvPr>
            <p:ph type="body" sz="quarter" idx="4294967295"/>
          </p:nvPr>
        </p:nvSpPr>
        <p:spPr>
          <a:xfrm>
            <a:off x="219439" y="1636462"/>
            <a:ext cx="7788091" cy="5286062"/>
          </a:xfrm>
        </p:spPr>
        <p:txBody>
          <a:bodyPr/>
          <a:lstStyle/>
          <a:p>
            <a:pPr marL="0" indent="0">
              <a:spcBef>
                <a:spcPts val="0"/>
              </a:spcBef>
              <a:spcAft>
                <a:spcPts val="588"/>
              </a:spcAft>
              <a:buNone/>
            </a:pPr>
            <a:r>
              <a:rPr lang="en-US" sz="3529" spc="-49" dirty="0">
                <a:gradFill>
                  <a:gsLst>
                    <a:gs pos="0">
                      <a:schemeClr val="bg1"/>
                    </a:gs>
                    <a:gs pos="100000">
                      <a:schemeClr val="bg1"/>
                    </a:gs>
                  </a:gsLst>
                  <a:lin ang="21594000" scaled="0"/>
                </a:gradFill>
              </a:rPr>
              <a:t>Azure Storage plugin for Jenkins</a:t>
            </a:r>
          </a:p>
          <a:p>
            <a:pPr marL="333032" lvl="1" indent="-333032">
              <a:spcBef>
                <a:spcPts val="0"/>
              </a:spcBef>
              <a:spcAft>
                <a:spcPts val="588"/>
              </a:spcAft>
            </a:pPr>
            <a:r>
              <a:rPr lang="en-US" spc="-49" dirty="0">
                <a:gradFill>
                  <a:gsLst>
                    <a:gs pos="0">
                      <a:schemeClr val="bg1"/>
                    </a:gs>
                    <a:gs pos="100000">
                      <a:schemeClr val="bg1"/>
                    </a:gs>
                  </a:gsLst>
                  <a:lin ang="21594000" scaled="0"/>
                </a:gradFill>
              </a:rPr>
              <a:t>Easily deploy artifacts to Azure Storage</a:t>
            </a:r>
            <a:br>
              <a:rPr lang="en-US" spc="-49" dirty="0">
                <a:gradFill>
                  <a:gsLst>
                    <a:gs pos="0">
                      <a:schemeClr val="bg1"/>
                    </a:gs>
                    <a:gs pos="100000">
                      <a:schemeClr val="bg1"/>
                    </a:gs>
                  </a:gsLst>
                  <a:lin ang="21594000" scaled="0"/>
                </a:gradFill>
              </a:rPr>
            </a:br>
            <a:endParaRPr lang="en-US" spc="-49" dirty="0">
              <a:gradFill>
                <a:gsLst>
                  <a:gs pos="0">
                    <a:schemeClr val="bg1"/>
                  </a:gs>
                  <a:gs pos="100000">
                    <a:schemeClr val="bg1"/>
                  </a:gs>
                </a:gsLst>
                <a:lin ang="21594000" scaled="0"/>
              </a:gradFill>
            </a:endParaRPr>
          </a:p>
          <a:p>
            <a:pPr marL="0" indent="0">
              <a:spcBef>
                <a:spcPts val="0"/>
              </a:spcBef>
              <a:spcAft>
                <a:spcPts val="588"/>
              </a:spcAft>
              <a:buNone/>
            </a:pPr>
            <a:r>
              <a:rPr lang="en-US" sz="3529" spc="-49" dirty="0">
                <a:gradFill>
                  <a:gsLst>
                    <a:gs pos="0">
                      <a:schemeClr val="bg1"/>
                    </a:gs>
                    <a:gs pos="100000">
                      <a:schemeClr val="bg1"/>
                    </a:gs>
                  </a:gsLst>
                  <a:lin ang="21594000" scaled="0"/>
                </a:gradFill>
              </a:rPr>
              <a:t>Jenkins Slave Plugin for Azure</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Cloud Profile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subscription info</a:t>
            </a:r>
          </a:p>
          <a:p>
            <a:pPr marL="896386" lvl="3" indent="-275453">
              <a:spcBef>
                <a:spcPts val="0"/>
              </a:spcBef>
              <a:spcAft>
                <a:spcPts val="588"/>
              </a:spcAft>
              <a:tabLst>
                <a:tab pos="896386" algn="l"/>
              </a:tabLst>
            </a:pPr>
            <a:r>
              <a:rPr lang="en-US" sz="2353" spc="-49" dirty="0">
                <a:gradFill>
                  <a:gsLst>
                    <a:gs pos="0">
                      <a:schemeClr val="bg1"/>
                    </a:gs>
                    <a:gs pos="100000">
                      <a:schemeClr val="bg1"/>
                    </a:gs>
                  </a:gsLst>
                  <a:lin ang="21594000" scaled="0"/>
                </a:gradFill>
              </a:rPr>
              <a:t>Deploy and manage Azure Slaves</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Slave Template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Slave Templates tell Azure what type of Azure Slave to deploy</a:t>
            </a:r>
          </a:p>
          <a:p>
            <a:pPr marL="896386" lvl="3" indent="-275453">
              <a:spcBef>
                <a:spcPts val="0"/>
              </a:spcBef>
              <a:spcAft>
                <a:spcPts val="588"/>
              </a:spcAft>
            </a:pPr>
            <a:r>
              <a:rPr lang="en-US" sz="2353" spc="-49" dirty="0">
                <a:gradFill>
                  <a:gsLst>
                    <a:gs pos="0">
                      <a:schemeClr val="bg1"/>
                    </a:gs>
                    <a:gs pos="100000">
                      <a:schemeClr val="bg1"/>
                    </a:gs>
                  </a:gsLst>
                  <a:lin ang="21594000" scaled="0"/>
                </a:gradFill>
              </a:rPr>
              <a:t>Windows or Linux</a:t>
            </a:r>
          </a:p>
          <a:p>
            <a:pPr marL="185189" lvl="1" indent="0">
              <a:spcBef>
                <a:spcPts val="0"/>
              </a:spcBef>
              <a:spcAft>
                <a:spcPts val="588"/>
              </a:spcAft>
              <a:buNone/>
            </a:pPr>
            <a:r>
              <a:rPr lang="en-US" sz="1800" spc="-49" dirty="0">
                <a:gradFill>
                  <a:gsLst>
                    <a:gs pos="0">
                      <a:schemeClr val="bg1"/>
                    </a:gs>
                    <a:gs pos="100000">
                      <a:schemeClr val="bg1"/>
                    </a:gs>
                  </a:gsLst>
                  <a:lin ang="21594000" scaled="0"/>
                </a:gradFill>
              </a:rPr>
              <a:t>https://wiki.Jenkins-ci.org/display/JENKINS/Azure+Slave+Plugin</a:t>
            </a:r>
          </a:p>
        </p:txBody>
      </p:sp>
      <p:pic>
        <p:nvPicPr>
          <p:cNvPr id="2050"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55" y="2590159"/>
            <a:ext cx="2327381" cy="32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75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 y="1077686"/>
            <a:ext cx="12192000" cy="5779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r>
              <a:rPr lang="en-US" sz="1961" b="1" kern="0">
                <a:solidFill>
                  <a:srgbClr val="FFFFFF"/>
                </a:solidFill>
                <a:latin typeface="Segoe UI Light"/>
                <a:ea typeface="Segoe UI" pitchFamily="34" charset="0"/>
                <a:cs typeface="Segoe UI" pitchFamily="34" charset="0"/>
              </a:rPr>
              <a:t>https://github.com/hudson3-plugins/windows-azure-storage-plugin</a:t>
            </a: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Hudson Storage plugin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620048"/>
            <a:ext cx="5887272" cy="41534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332" y="2386229"/>
            <a:ext cx="5982535" cy="3162741"/>
          </a:xfrm>
          <a:prstGeom prst="rect">
            <a:avLst/>
          </a:prstGeom>
        </p:spPr>
      </p:pic>
    </p:spTree>
    <p:extLst>
      <p:ext uri="{BB962C8B-B14F-4D97-AF65-F5344CB8AC3E}">
        <p14:creationId xmlns:p14="http://schemas.microsoft.com/office/powerpoint/2010/main" val="718189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p:txBody>
          <a:bodyPr/>
          <a:lstStyle/>
          <a:p>
            <a:r>
              <a:rPr lang="en-US"/>
              <a:t>Developer portals</a:t>
            </a:r>
          </a:p>
          <a:p>
            <a:pPr lvl="1"/>
            <a:r>
              <a:rPr lang="en-US">
                <a:hlinkClick r:id="rId2"/>
              </a:rPr>
              <a:t>dev.onedrive.com</a:t>
            </a:r>
            <a:endParaRPr lang="en-US"/>
          </a:p>
          <a:p>
            <a:pPr lvl="1"/>
            <a:r>
              <a:rPr lang="en-US">
                <a:hlinkClick r:id="rId3"/>
              </a:rPr>
              <a:t>dev.office.com</a:t>
            </a:r>
            <a:endParaRPr lang="en-US"/>
          </a:p>
          <a:p>
            <a:pPr lvl="1"/>
            <a:r>
              <a:rPr lang="en-US">
                <a:hlinkClick r:id="rId4"/>
              </a:rPr>
              <a:t>OneDrive on GitHub</a:t>
            </a:r>
            <a:endParaRPr lang="en-US"/>
          </a:p>
          <a:p>
            <a:r>
              <a:rPr lang="en-US"/>
              <a:t>Samples and demos are available today</a:t>
            </a:r>
          </a:p>
          <a:p>
            <a:pPr lvl="1"/>
            <a:r>
              <a:rPr lang="en-US"/>
              <a:t>All the demos from this session are available on GitHub right now.</a:t>
            </a:r>
          </a:p>
          <a:p>
            <a:r>
              <a:rPr lang="en-US"/>
              <a:t>Use the SDKs</a:t>
            </a:r>
          </a:p>
          <a:p>
            <a:pPr lvl="1"/>
            <a:r>
              <a:rPr lang="en-US"/>
              <a:t>Graph SDKs are coming soon. </a:t>
            </a:r>
          </a:p>
          <a:p>
            <a:pPr lvl="1"/>
            <a:r>
              <a:rPr lang="en-US"/>
              <a:t>OneDrive SDK is available for .NET, iOS, Android, and Python.</a:t>
            </a:r>
          </a:p>
          <a:p>
            <a:pPr lvl="1"/>
            <a:r>
              <a:rPr lang="en-US"/>
              <a:t>These provide authentication, service discovery, and easy-of-use for the REST API on these platforms.</a:t>
            </a:r>
            <a:endParaRPr lang="en-US" dirty="0"/>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US" sz="4704" dirty="0">
              <a:solidFill>
                <a:schemeClr val="bg2"/>
              </a:solidFill>
            </a:endParaRPr>
          </a:p>
        </p:txBody>
      </p:sp>
      <p:sp>
        <p:nvSpPr>
          <p:cNvPr id="7" name="Title 6"/>
          <p:cNvSpPr>
            <a:spLocks noGrp="1"/>
          </p:cNvSpPr>
          <p:nvPr>
            <p:ph type="title"/>
          </p:nvPr>
        </p:nvSpPr>
        <p:spPr/>
        <p:txBody>
          <a:bodyPr/>
          <a:lstStyle/>
          <a:p>
            <a:r>
              <a:rPr lang="en-US"/>
              <a:t>Office Platform</a:t>
            </a:r>
            <a:endParaRPr lang="en-US" dirty="0"/>
          </a:p>
        </p:txBody>
      </p:sp>
      <p:sp>
        <p:nvSpPr>
          <p:cNvPr id="12" name="Text Placeholder 11"/>
          <p:cNvSpPr>
            <a:spLocks noGrp="1"/>
          </p:cNvSpPr>
          <p:nvPr>
            <p:ph type="body" sz="quarter" idx="10"/>
          </p:nvPr>
        </p:nvSpPr>
        <p:spPr>
          <a:xfrm>
            <a:off x="269239" y="1189177"/>
            <a:ext cx="11653523" cy="5325923"/>
          </a:xfrm>
        </p:spPr>
        <p:txBody>
          <a:bodyPr>
            <a:normAutofit fontScale="92500" lnSpcReduction="10000"/>
          </a:bodyPr>
          <a:lstStyle/>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Follow us on Twitter - </a:t>
            </a:r>
            <a:r>
              <a:rPr lang="en-US" sz="4000" kern="0" dirty="0">
                <a:solidFill>
                  <a:sysClr val="windowText" lastClr="000000"/>
                </a:solidFill>
                <a:hlinkClick r:id="rId3"/>
              </a:rPr>
              <a:t>@</a:t>
            </a:r>
            <a:r>
              <a:rPr lang="en-US" sz="4000" kern="0" dirty="0" err="1">
                <a:solidFill>
                  <a:sysClr val="windowText" lastClr="000000"/>
                </a:solidFill>
                <a:hlinkClick r:id="rId3"/>
              </a:rPr>
              <a:t>OfficeDev</a:t>
            </a:r>
            <a:r>
              <a:rPr lang="en-US" sz="4000" kern="0" dirty="0">
                <a:solidFill>
                  <a:sysClr val="windowText" lastClr="000000"/>
                </a:solidFill>
              </a:rPr>
              <a:t> </a:t>
            </a: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Provide feedback at User Voice - </a:t>
            </a:r>
            <a:r>
              <a:rPr lang="en-US" sz="4000" kern="0" dirty="0">
                <a:solidFill>
                  <a:sysClr val="windowText" lastClr="000000"/>
                </a:solidFill>
                <a:hlinkClick r:id="rId4"/>
              </a:rPr>
              <a:t>https://officespdev.uservoice.com</a:t>
            </a:r>
            <a:endParaRPr lang="en-US" sz="4000" kern="0" dirty="0">
              <a:solidFill>
                <a:sysClr val="windowText" lastClr="000000"/>
              </a:solidFill>
            </a:endParaRP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Interact on Stack Overflow  - office-js, </a:t>
            </a:r>
            <a:r>
              <a:rPr lang="en-US" sz="4000" kern="0" dirty="0" err="1">
                <a:solidFill>
                  <a:sysClr val="windowText" lastClr="000000"/>
                </a:solidFill>
              </a:rPr>
              <a:t>microsoftgraph</a:t>
            </a:r>
            <a:r>
              <a:rPr lang="en-US" sz="4000" kern="0" dirty="0">
                <a:solidFill>
                  <a:sysClr val="windowText" lastClr="000000"/>
                </a:solidFill>
              </a:rPr>
              <a:t>, office365api, office365connectors, excel-</a:t>
            </a:r>
            <a:r>
              <a:rPr lang="en-US" sz="4000" kern="0" dirty="0" err="1">
                <a:solidFill>
                  <a:sysClr val="windowText" lastClr="000000"/>
                </a:solidFill>
              </a:rPr>
              <a:t>addins</a:t>
            </a:r>
            <a:r>
              <a:rPr lang="en-US" sz="4000" kern="0" dirty="0">
                <a:solidFill>
                  <a:sysClr val="windowText" lastClr="000000"/>
                </a:solidFill>
              </a:rPr>
              <a:t>, outlook-web-</a:t>
            </a:r>
            <a:r>
              <a:rPr lang="en-US" sz="4000" kern="0" dirty="0" err="1">
                <a:solidFill>
                  <a:sysClr val="windowText" lastClr="000000"/>
                </a:solidFill>
              </a:rPr>
              <a:t>addins</a:t>
            </a:r>
            <a:r>
              <a:rPr lang="en-US" sz="4000" kern="0" dirty="0">
                <a:solidFill>
                  <a:sysClr val="windowText" lastClr="000000"/>
                </a:solidFill>
              </a:rPr>
              <a:t>, </a:t>
            </a:r>
            <a:r>
              <a:rPr lang="en-US" sz="4000" kern="0" dirty="0" err="1">
                <a:solidFill>
                  <a:sysClr val="windowText" lastClr="000000"/>
                </a:solidFill>
              </a:rPr>
              <a:t>sharepoint-api</a:t>
            </a:r>
            <a:endParaRPr lang="en-US" sz="4000" kern="0" dirty="0">
              <a:solidFill>
                <a:sysClr val="windowText" lastClr="000000"/>
              </a:solidFill>
            </a:endParaRPr>
          </a:p>
          <a:p>
            <a:endParaRPr lang="en-US" dirty="0"/>
          </a:p>
        </p:txBody>
      </p:sp>
    </p:spTree>
    <p:extLst>
      <p:ext uri="{BB962C8B-B14F-4D97-AF65-F5344CB8AC3E}">
        <p14:creationId xmlns:p14="http://schemas.microsoft.com/office/powerpoint/2010/main" val="22640575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pic>
        <p:nvPicPr>
          <p:cNvPr id="5" name="Picture 4"/>
          <p:cNvPicPr>
            <a:picLocks noChangeAspect="1"/>
          </p:cNvPicPr>
          <p:nvPr/>
        </p:nvPicPr>
        <p:blipFill rotWithShape="1">
          <a:blip r:embed="rId3"/>
          <a:srcRect l="21818" t="9906" r="24016" b="39666"/>
          <a:stretch/>
        </p:blipFill>
        <p:spPr>
          <a:xfrm>
            <a:off x="778385" y="1123849"/>
            <a:ext cx="9965306" cy="5025339"/>
          </a:xfrm>
          <a:prstGeom prst="rect">
            <a:avLst/>
          </a:prstGeom>
          <a:effectLst>
            <a:outerShdw blurRad="381000" sx="101000" sy="101000" algn="ctr" rotWithShape="0">
              <a:prstClr val="black">
                <a:alpha val="21000"/>
              </a:prstClr>
            </a:outerShdw>
          </a:effectLst>
        </p:spPr>
      </p:pic>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azure.microsoft.com/downloads/</a:t>
            </a:r>
          </a:p>
        </p:txBody>
      </p:sp>
    </p:spTree>
    <p:extLst>
      <p:ext uri="{BB962C8B-B14F-4D97-AF65-F5344CB8AC3E}">
        <p14:creationId xmlns:p14="http://schemas.microsoft.com/office/powerpoint/2010/main" val="29831114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399</TotalTime>
  <Words>2435</Words>
  <Application>Microsoft Office PowerPoint</Application>
  <PresentationFormat>Widescreen</PresentationFormat>
  <Paragraphs>405</Paragraphs>
  <Slides>45</Slides>
  <Notes>25</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ＭＳ Ｐゴシック</vt:lpstr>
      <vt:lpstr>Arial</vt:lpstr>
      <vt:lpstr>Calibri</vt:lpstr>
      <vt:lpstr>Consolas</vt:lpstr>
      <vt:lpstr>Segoe UI</vt:lpstr>
      <vt:lpstr>Segoe UI Light</vt:lpstr>
      <vt:lpstr>Segoe UI Semibold</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 Presentation</vt:lpstr>
      <vt:lpstr>Azure Command-Line Interface (CLI)</vt:lpstr>
      <vt:lpstr>Azure Storage Explorer</vt:lpstr>
      <vt:lpstr>Links and resources </vt:lpstr>
      <vt:lpstr>Visual Studio Code</vt:lpstr>
      <vt:lpstr>Office365 Developer Tools</vt:lpstr>
      <vt:lpstr>.NET + Azure</vt:lpstr>
      <vt:lpstr>.NET today</vt:lpstr>
      <vt:lpstr>Visual Studio</vt:lpstr>
      <vt:lpstr>Docker Tools for Visual Studio 2015 (Preview)</vt:lpstr>
      <vt:lpstr>Demo</vt:lpstr>
      <vt:lpstr>Java + Azure </vt:lpstr>
      <vt:lpstr>Java Dev Center – azure.com/java </vt:lpstr>
      <vt:lpstr>Java deployment in Azure</vt:lpstr>
      <vt:lpstr>Azure Toolkit for Eclipse/for IntelliJ</vt:lpstr>
      <vt:lpstr>PowerPoint Presentation</vt:lpstr>
      <vt:lpstr>PowerPoint Presentation</vt:lpstr>
      <vt:lpstr>SDKs for Java</vt:lpstr>
      <vt:lpstr>Node.js + Azure </vt:lpstr>
      <vt:lpstr>Node Dev Center – azure.com/node </vt:lpstr>
      <vt:lpstr>azure.github.io</vt:lpstr>
      <vt:lpstr>Node.js tools for Visual Studio</vt:lpstr>
      <vt:lpstr>SDKs for Node</vt:lpstr>
      <vt:lpstr>Demo</vt:lpstr>
      <vt:lpstr>CI/CD/DevOps</vt:lpstr>
      <vt:lpstr>DevOps is the union of people, process, and products to enable continuous delivery of value to our end users.</vt:lpstr>
      <vt:lpstr>Visual Studio Team Services (VSTS) / TFS</vt:lpstr>
      <vt:lpstr>Jenkins Plugins</vt:lpstr>
      <vt:lpstr>Hudson Storage plugin</vt:lpstr>
      <vt:lpstr>Developer Benefits</vt:lpstr>
      <vt:lpstr>PowerPoint Presentation</vt:lpstr>
      <vt:lpstr>Developer Subscriptions</vt:lpstr>
      <vt:lpstr>Getting Started Now</vt:lpstr>
      <vt:lpstr>Office Platform</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Israel Vega</cp:lastModifiedBy>
  <cp:revision>49</cp:revision>
  <dcterms:created xsi:type="dcterms:W3CDTF">2016-09-30T21:57:34Z</dcterms:created>
  <dcterms:modified xsi:type="dcterms:W3CDTF">2016-10-19T18:33:13Z</dcterms:modified>
</cp:coreProperties>
</file>